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sldIdLst>
    <p:sldId id="256" r:id="rId2"/>
    <p:sldId id="263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7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981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7A6F693-6FB1-4E34-9DA8-7E0371D738E6}" type="datetimeFigureOut">
              <a:rPr lang="en-US"/>
              <a:pPr>
                <a:defRPr/>
              </a:pPr>
              <a:t>10/3/2011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529BB2-9C7B-4B7F-BED0-01DDDD918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Notes on IEA for FRC_Manila_07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59725BED-2F09-4633-A880-B7137EF7FDAE}" type="datetime1">
              <a:rPr lang="en-US" smtClean="0"/>
              <a:pPr/>
              <a:t>10/3/2011</a:t>
            </a:fld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UNSIAP_AC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217F7A-85F6-41D6-9887-FA8D4BA890A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643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1" descr="logo_bps.gif"/>
          <p:cNvPicPr>
            <a:picLocks noChangeAspect="1"/>
          </p:cNvPicPr>
          <p:nvPr/>
        </p:nvPicPr>
        <p:blipFill>
          <a:blip r:embed="rId2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over.tif"/>
          <p:cNvPicPr>
            <a:picLocks/>
          </p:cNvPicPr>
          <p:nvPr/>
        </p:nvPicPr>
        <p:blipFill>
          <a:blip r:embed="rId3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 l="10347" t="4071" r="51558" b="34860"/>
          <a:stretch>
            <a:fillRect/>
          </a:stretch>
        </p:blipFill>
        <p:spPr bwMode="auto">
          <a:xfrm>
            <a:off x="7858125" y="4643438"/>
            <a:ext cx="12858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0E966-2AEC-4F86-A49E-5E5754C4505D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9438" y="63325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fld id="{EDB2C4F8-45B0-4D61-A959-88BCC8FDA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758FF-8CCA-4CFE-A889-A7D5950DF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9836-D6A6-46EF-A43F-82959695D1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6563" y="63579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pPr>
              <a:defRPr/>
            </a:pPr>
            <a:fld id="{5D39533A-9BF9-47FA-BA09-FEA47C2BF6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A4F6D-0315-4165-A931-B290FD0325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A585-71DE-4336-850F-039FC64D71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FE29D-4B97-4FA4-8DD1-41B78A50E2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F04FF-489A-4496-8EF8-D94606BFBA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B7020-00E1-49D3-A93B-32D43598EB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1751C-E973-470C-A806-BCF9048D19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1348E-BD0B-43E1-A5C8-13EBDFC4D7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.tif"/>
          <p:cNvPicPr>
            <a:picLocks noChangeAspect="1"/>
          </p:cNvPicPr>
          <p:nvPr/>
        </p:nvPicPr>
        <p:blipFill>
          <a:blip r:embed="rId13" cstate="print"/>
          <a:srcRect t="83334" b="12499"/>
          <a:stretch>
            <a:fillRect/>
          </a:stretch>
        </p:blipFill>
        <p:spPr>
          <a:xfrm>
            <a:off x="0" y="6572250"/>
            <a:ext cx="9144000" cy="2905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500063" y="928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14563"/>
            <a:ext cx="82296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FC9C38B7-BC56-46AD-9B6D-C937FE8D75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8" name="Picture 2"/>
          <p:cNvPicPr>
            <a:picLocks noChangeAspect="1" noChangeArrowheads="1"/>
          </p:cNvPicPr>
          <p:nvPr/>
        </p:nvPicPr>
        <p:blipFill>
          <a:blip r:embed="rId14" cstate="print"/>
          <a:srcRect l="10347" t="4071" r="47325" b="34860"/>
          <a:stretch>
            <a:fillRect/>
          </a:stretch>
        </p:blipFill>
        <p:spPr bwMode="auto">
          <a:xfrm>
            <a:off x="8429625" y="5505450"/>
            <a:ext cx="714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6596575"/>
            <a:ext cx="9144000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cap="all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Black" pitchFamily="34" charset="0"/>
                <a:cs typeface="Arial" charset="0"/>
              </a:rPr>
              <a:t>DATA MENCERDASKAN BANGSA</a:t>
            </a: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rial" charset="0"/>
            </a:endParaRPr>
          </a:p>
        </p:txBody>
      </p:sp>
      <p:pic>
        <p:nvPicPr>
          <p:cNvPr id="5130" name="Picture 11" descr="logo_bps.gif"/>
          <p:cNvPicPr>
            <a:picLocks noChangeAspect="1"/>
          </p:cNvPicPr>
          <p:nvPr/>
        </p:nvPicPr>
        <p:blipFill>
          <a:blip r:embed="rId15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over.tif"/>
          <p:cNvPicPr>
            <a:picLocks/>
          </p:cNvPicPr>
          <p:nvPr/>
        </p:nvPicPr>
        <p:blipFill>
          <a:blip r:embed="rId16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KRT%20YG%20DISESUAIKAN.ppt" TargetMode="External"/><Relationship Id="rId2" Type="http://schemas.openxmlformats.org/officeDocument/2006/relationships/hyperlink" Target="Penjelasan%20konsumsi%20akhir%20RT%20.ppt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IB.ppt" TargetMode="External"/><Relationship Id="rId2" Type="http://schemas.openxmlformats.org/officeDocument/2006/relationships/hyperlink" Target="Indeks%20harga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IHK.ppt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66091" y="1659989"/>
            <a:ext cx="7573109" cy="19404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Household Consumption Expenditure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Buyung</a:t>
            </a:r>
            <a:r>
              <a:rPr lang="en-AU" dirty="0" smtClean="0"/>
              <a:t> </a:t>
            </a:r>
            <a:r>
              <a:rPr lang="en-AU" dirty="0" err="1" smtClean="0"/>
              <a:t>Airlangga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90550" y="338138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Classification … </a:t>
            </a:r>
            <a:r>
              <a:rPr lang="en-US" sz="3600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endParaRPr lang="en-US" sz="2000" i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idx="1"/>
          </p:nvPr>
        </p:nvSpPr>
        <p:spPr>
          <a:xfrm>
            <a:off x="765517" y="1729374"/>
            <a:ext cx="7772400" cy="4114800"/>
          </a:xfrm>
        </p:spPr>
        <p:txBody>
          <a:bodyPr/>
          <a:lstStyle/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Health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Transportation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Communication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Recreation and culture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Education 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Restaurant and hotel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 startAt="6"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Other goods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93933" y="824511"/>
            <a:ext cx="7793037" cy="1338263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Compilation method of household final consumption expenditure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29717" y="2233508"/>
            <a:ext cx="8153400" cy="4114800"/>
          </a:xfrm>
        </p:spPr>
        <p:txBody>
          <a:bodyPr>
            <a:normAutofit fontScale="92500"/>
          </a:bodyPr>
          <a:lstStyle/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Direct method</a:t>
            </a:r>
          </a:p>
          <a:p>
            <a:pPr marL="971550" lvl="2" indent="-5080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Household income &amp; expenditure survey (</a:t>
            </a:r>
            <a:r>
              <a:rPr lang="en-US" sz="2800" dirty="0" err="1" smtClean="0">
                <a:solidFill>
                  <a:srgbClr val="003300"/>
                </a:solidFill>
                <a:latin typeface="Tw Cen MT" pitchFamily="34" charset="0"/>
              </a:rPr>
              <a:t>Susenas</a:t>
            </a: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/SBH)</a:t>
            </a:r>
          </a:p>
          <a:p>
            <a:pPr marL="971550" lvl="2" indent="-5080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Food balances (NBM)</a:t>
            </a:r>
          </a:p>
          <a:p>
            <a:pPr marL="971550" lvl="2" indent="-5080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International trade statistic (exports, imports)</a:t>
            </a:r>
          </a:p>
          <a:p>
            <a:pPr marL="971550" lvl="2" indent="-5080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Retail trade statistic</a:t>
            </a:r>
          </a:p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000066"/>
                </a:solidFill>
                <a:latin typeface="Tw Cen MT" pitchFamily="34" charset="0"/>
              </a:rPr>
              <a:t>Commodity Flow Approach</a:t>
            </a:r>
            <a:endParaRPr lang="en-US" dirty="0" smtClean="0">
              <a:solidFill>
                <a:srgbClr val="000066"/>
              </a:solidFill>
              <a:latin typeface="Tw Cen MT" pitchFamily="34" charset="0"/>
            </a:endParaRPr>
          </a:p>
          <a:p>
            <a:pPr marL="463550" indent="-463550" eaLnBrk="1" hangingPunct="1">
              <a:buFont typeface="Wingdings" pitchFamily="2" charset="2"/>
              <a:buNone/>
            </a:pPr>
            <a:r>
              <a:rPr lang="en-US" sz="2800" dirty="0" smtClean="0">
                <a:latin typeface="Tw Cen MT" pitchFamily="34" charset="0"/>
              </a:rPr>
              <a:t>	supply of goods &amp; services</a:t>
            </a:r>
            <a:r>
              <a:rPr lang="en-US" sz="2400" dirty="0" smtClean="0">
                <a:solidFill>
                  <a:srgbClr val="003300"/>
                </a:solidFill>
                <a:latin typeface="Tw Cen MT" pitchFamily="34" charset="0"/>
              </a:rPr>
              <a:t> – IC – GC –GFCF – Exports</a:t>
            </a:r>
            <a:r>
              <a:rPr lang="id-ID" sz="2400" dirty="0" smtClean="0">
                <a:solidFill>
                  <a:srgbClr val="003300"/>
                </a:solidFill>
                <a:latin typeface="Tw Cen MT" pitchFamily="34" charset="0"/>
              </a:rPr>
              <a:t> = 0</a:t>
            </a:r>
            <a:endParaRPr lang="en-US" sz="2400" dirty="0" smtClean="0">
              <a:solidFill>
                <a:srgbClr val="003300"/>
              </a:solidFill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90588" y="835103"/>
            <a:ext cx="7793037" cy="1216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Household Actual Final Consumption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</a:t>
            </a:r>
            <a:endParaRPr lang="en-US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9113" indent="-519113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Value of goods and services consumed and used by households</a:t>
            </a:r>
          </a:p>
          <a:p>
            <a:pPr marL="519113" indent="-519113" eaLnBrk="1" hangingPunct="1">
              <a:buClr>
                <a:srgbClr val="000066"/>
              </a:buClr>
              <a:buFontTx/>
              <a:buNone/>
            </a:pPr>
            <a:endParaRPr lang="en-US" dirty="0" smtClean="0">
              <a:solidFill>
                <a:srgbClr val="000066"/>
              </a:solidFill>
              <a:latin typeface="Tw Cen MT" pitchFamily="34" charset="0"/>
            </a:endParaRPr>
          </a:p>
          <a:p>
            <a:pPr marL="519113" indent="-519113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Including :</a:t>
            </a:r>
          </a:p>
          <a:p>
            <a:pPr marL="971550" lvl="1" indent="-51435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Household expenditures on consumption </a:t>
            </a:r>
          </a:p>
          <a:p>
            <a:pPr marL="971550" lvl="1" indent="-51435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Social Transfers received from government or NPISH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09600"/>
            <a:ext cx="7793037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i="1" dirty="0" smtClean="0">
                <a:solidFill>
                  <a:srgbClr val="800000"/>
                </a:solidFill>
                <a:latin typeface="Tw Cen MT" pitchFamily="34" charset="0"/>
              </a:rPr>
              <a:t>Social transfer in kinds</a:t>
            </a:r>
            <a:endParaRPr lang="en-US" b="1" i="1" dirty="0" smtClean="0">
              <a:latin typeface="Tw Cen MT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57263" y="1822450"/>
            <a:ext cx="7748587" cy="4770438"/>
          </a:xfrm>
        </p:spPr>
        <p:txBody>
          <a:bodyPr>
            <a:normAutofit/>
          </a:bodyPr>
          <a:lstStyle/>
          <a:p>
            <a:pPr marL="519113" indent="-519113" eaLnBrk="1" hangingPunct="1">
              <a:buClr>
                <a:srgbClr val="000066"/>
              </a:buClr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Government and NPISH final consumption expenditures as current transfer in kinds given to individuals or households</a:t>
            </a:r>
          </a:p>
          <a:p>
            <a:pPr marL="914400" indent="-576263" eaLnBrk="1" hangingPunct="1"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Expenditure of NPISH final consumption in the form of services to individuals/households (current transfer)</a:t>
            </a:r>
          </a:p>
          <a:p>
            <a:pPr marL="914400" indent="-576263"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w Cen MT" pitchFamily="34" charset="0"/>
              </a:rPr>
              <a:t>Expenditure of Government final consumption in the form of services to individuals/ households (current transfer)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48259" y="1195062"/>
            <a:ext cx="8077200" cy="87649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i="1" dirty="0" smtClean="0">
                <a:solidFill>
                  <a:srgbClr val="800000"/>
                </a:solidFill>
                <a:latin typeface="Tw Cen MT" pitchFamily="34" charset="0"/>
              </a:rPr>
              <a:t>Transfer in kinds … (2)</a:t>
            </a:r>
            <a:endParaRPr lang="en-US" sz="3200" i="1" dirty="0" smtClean="0">
              <a:solidFill>
                <a:srgbClr val="800000"/>
              </a:solidFill>
              <a:latin typeface="Tw Cen MT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23430" y="2249389"/>
            <a:ext cx="7340600" cy="4608611"/>
          </a:xfrm>
        </p:spPr>
        <p:txBody>
          <a:bodyPr>
            <a:normAutofit/>
          </a:bodyPr>
          <a:lstStyle/>
          <a:p>
            <a:pPr marL="519113" indent="-519113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Amounts of transfer in kinds is recorded as income under Resources side of </a:t>
            </a:r>
            <a:r>
              <a:rPr lang="en-US" i="1" dirty="0" smtClean="0">
                <a:solidFill>
                  <a:srgbClr val="000066"/>
                </a:solidFill>
                <a:latin typeface="Tw Cen MT" pitchFamily="34" charset="0"/>
              </a:rPr>
              <a:t>Redistribution of Income Account of household</a:t>
            </a: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 </a:t>
            </a:r>
          </a:p>
          <a:p>
            <a:pPr marL="519113" indent="-519113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and as uses in </a:t>
            </a:r>
            <a:r>
              <a:rPr lang="en-US" i="1" dirty="0" smtClean="0">
                <a:solidFill>
                  <a:srgbClr val="000066"/>
                </a:solidFill>
                <a:latin typeface="Tw Cen MT" pitchFamily="34" charset="0"/>
              </a:rPr>
              <a:t>Adjusted Disposable Income of household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08948" y="1371627"/>
            <a:ext cx="7993063" cy="511175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>
                <a:solidFill>
                  <a:srgbClr val="800000"/>
                </a:solidFill>
                <a:latin typeface="Tw Cen MT" pitchFamily="34" charset="0"/>
              </a:rPr>
              <a:t>Transfer in kinds … (3)</a:t>
            </a:r>
            <a:endParaRPr lang="en-US" sz="3600" dirty="0" smtClean="0">
              <a:solidFill>
                <a:srgbClr val="800000"/>
              </a:solidFill>
              <a:latin typeface="Tw Cen MT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87438" y="2284777"/>
            <a:ext cx="7340600" cy="4970462"/>
          </a:xfrm>
        </p:spPr>
        <p:txBody>
          <a:bodyPr>
            <a:normAutofit/>
          </a:bodyPr>
          <a:lstStyle/>
          <a:p>
            <a:pPr marL="631825" indent="-631825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Transfer in kinds is recorded under Uses side in R</a:t>
            </a:r>
            <a:r>
              <a:rPr lang="en-US" i="1" dirty="0" smtClean="0">
                <a:solidFill>
                  <a:srgbClr val="000066"/>
                </a:solidFill>
                <a:latin typeface="Tw Cen MT" pitchFamily="34" charset="0"/>
              </a:rPr>
              <a:t>edistribution of income account</a:t>
            </a: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 </a:t>
            </a:r>
          </a:p>
          <a:p>
            <a:pPr marL="631825" indent="-631825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and it is subtracted from consumption expenditure under Uses side in A</a:t>
            </a:r>
            <a:r>
              <a:rPr lang="en-US" i="1" dirty="0" smtClean="0">
                <a:solidFill>
                  <a:srgbClr val="000066"/>
                </a:solidFill>
                <a:latin typeface="Tw Cen MT" pitchFamily="34" charset="0"/>
              </a:rPr>
              <a:t>djusted disposable income of general government and NPISH</a:t>
            </a:r>
            <a:endParaRPr lang="en-US" dirty="0" smtClean="0">
              <a:solidFill>
                <a:srgbClr val="000066"/>
              </a:solidFill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62898" y="1043951"/>
            <a:ext cx="7953375" cy="511175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>
                <a:solidFill>
                  <a:srgbClr val="800000"/>
                </a:solidFill>
                <a:latin typeface="Tw Cen MT" pitchFamily="34" charset="0"/>
              </a:rPr>
              <a:t>Transfer in kinds … (4)</a:t>
            </a:r>
            <a:endParaRPr lang="en-US" sz="3600" dirty="0" smtClean="0">
              <a:solidFill>
                <a:srgbClr val="800000"/>
              </a:solidFill>
              <a:latin typeface="Tw Cen MT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14702" y="1870127"/>
            <a:ext cx="8455025" cy="5175250"/>
          </a:xfrm>
        </p:spPr>
        <p:txBody>
          <a:bodyPr>
            <a:normAutofit/>
          </a:bodyPr>
          <a:lstStyle/>
          <a:p>
            <a:pPr marL="971550" indent="-5080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Government and NPISH expenditures which classified as transfer in kinds :</a:t>
            </a:r>
          </a:p>
          <a:p>
            <a:pPr marL="1658938" lvl="1" indent="-74930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Health</a:t>
            </a:r>
          </a:p>
          <a:p>
            <a:pPr marL="1658938" lvl="1" indent="-74930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Education</a:t>
            </a:r>
          </a:p>
          <a:p>
            <a:pPr marL="1658938" lvl="1" indent="-74930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Culture, religion, other community services</a:t>
            </a:r>
          </a:p>
          <a:p>
            <a:pPr marL="1658938" lvl="1" indent="-74930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Housing and </a:t>
            </a:r>
            <a:r>
              <a:rPr lang="en-US" i="1" dirty="0" smtClean="0">
                <a:solidFill>
                  <a:srgbClr val="003300"/>
                </a:solidFill>
                <a:latin typeface="Tw Cen MT" pitchFamily="34" charset="0"/>
              </a:rPr>
              <a:t>re-use collection</a:t>
            </a:r>
            <a:endParaRPr lang="en-US" dirty="0" smtClean="0">
              <a:solidFill>
                <a:srgbClr val="003300"/>
              </a:solidFill>
              <a:latin typeface="Tw Cen MT" pitchFamily="34" charset="0"/>
            </a:endParaRPr>
          </a:p>
          <a:p>
            <a:pPr marL="1658938" lvl="1" indent="-74930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Including purchase of goods and services made by government destined to be given to households, which is not part of government production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30094" y="1073879"/>
            <a:ext cx="7793038" cy="849313"/>
          </a:xfrm>
        </p:spPr>
        <p:txBody>
          <a:bodyPr/>
          <a:lstStyle/>
          <a:p>
            <a:r>
              <a:rPr lang="en-US" sz="3600" i="1" dirty="0" smtClean="0">
                <a:solidFill>
                  <a:srgbClr val="800000"/>
                </a:solidFill>
                <a:latin typeface="Tw Cen MT" pitchFamily="34" charset="0"/>
              </a:rPr>
              <a:t>Transfer in kinds … (5)</a:t>
            </a:r>
            <a:endParaRPr lang="en-US" sz="3600" dirty="0" smtClean="0">
              <a:solidFill>
                <a:srgbClr val="800000"/>
              </a:solidFill>
              <a:latin typeface="Tw Cen MT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24050"/>
            <a:ext cx="8686800" cy="4933950"/>
          </a:xfrm>
        </p:spPr>
        <p:txBody>
          <a:bodyPr>
            <a:normAutofit/>
          </a:bodyPr>
          <a:lstStyle/>
          <a:p>
            <a:pPr marL="609600" indent="-609600" eaLnBrk="1" hangingPunct="1">
              <a:buClr>
                <a:schemeClr val="hlink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hlink"/>
                </a:solidFill>
                <a:latin typeface="Tw Cen MT" pitchFamily="34" charset="0"/>
              </a:rPr>
              <a:t>Example : </a:t>
            </a: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Government is allocated $50 mil. into education. Education institutions owned by government are received $12 mil. from tuition fee, books sales and other educational services. </a:t>
            </a:r>
          </a:p>
          <a:p>
            <a:pPr marL="609600" indent="-609600" eaLnBrk="1" hangingPunct="1">
              <a:buClr>
                <a:schemeClr val="hlink"/>
              </a:buClr>
              <a:buFontTx/>
              <a:buNone/>
            </a:pPr>
            <a:endParaRPr lang="en-US" dirty="0" smtClean="0">
              <a:solidFill>
                <a:srgbClr val="000066"/>
              </a:solidFill>
              <a:latin typeface="Tw Cen MT" pitchFamily="34" charset="0"/>
            </a:endParaRPr>
          </a:p>
          <a:p>
            <a:pPr marL="1136650" lvl="1" indent="-5334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hlink"/>
                </a:solidFill>
                <a:latin typeface="Tw Cen MT" pitchFamily="34" charset="0"/>
              </a:rPr>
              <a:t>Household consumption expenditure= $12 million</a:t>
            </a:r>
          </a:p>
          <a:p>
            <a:pPr marL="1136650" lvl="1" indent="-5334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3300"/>
                </a:solidFill>
                <a:latin typeface="Tw Cen MT" pitchFamily="34" charset="0"/>
              </a:rPr>
              <a:t>Hovernment</a:t>
            </a: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 consumption expenditure</a:t>
            </a:r>
          </a:p>
          <a:p>
            <a:pPr marL="1136650" lvl="1" indent="-533400" eaLnBrk="1" hangingPunct="1">
              <a:buClr>
                <a:srgbClr val="003300"/>
              </a:buClr>
              <a:buFontTx/>
              <a:buNone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					= 50 – 12 = $38 million</a:t>
            </a:r>
            <a:r>
              <a:rPr lang="en-US" dirty="0" smtClean="0">
                <a:solidFill>
                  <a:srgbClr val="009900"/>
                </a:solidFill>
                <a:latin typeface="Tw Cen M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86046" y="745188"/>
            <a:ext cx="7793037" cy="1108075"/>
          </a:xfrm>
        </p:spPr>
        <p:txBody>
          <a:bodyPr/>
          <a:lstStyle/>
          <a:p>
            <a:r>
              <a:rPr lang="en-US" sz="3600" i="1" dirty="0" smtClean="0">
                <a:solidFill>
                  <a:srgbClr val="800000"/>
                </a:solidFill>
                <a:latin typeface="Tw Cen MT" pitchFamily="34" charset="0"/>
              </a:rPr>
              <a:t>Transfer in kinds … (6)</a:t>
            </a:r>
            <a:endParaRPr lang="en-US" sz="3600" dirty="0" smtClean="0">
              <a:solidFill>
                <a:srgbClr val="800000"/>
              </a:solidFill>
              <a:latin typeface="Tw Cen MT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36538" y="1735138"/>
            <a:ext cx="8636000" cy="4038600"/>
          </a:xfrm>
        </p:spPr>
        <p:txBody>
          <a:bodyPr>
            <a:normAutofit lnSpcReduction="10000"/>
          </a:bodyPr>
          <a:lstStyle/>
          <a:p>
            <a:pPr marL="801688" indent="-609600" eaLnBrk="1" hangingPunct="1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Government consumption expenditure on education is transfer in kinds</a:t>
            </a:r>
          </a:p>
          <a:p>
            <a:pPr marL="801688" indent="-609600" eaLnBrk="1" hangingPunct="1">
              <a:lnSpc>
                <a:spcPct val="90000"/>
              </a:lnSpc>
              <a:buClr>
                <a:srgbClr val="000066"/>
              </a:buClr>
              <a:buFontTx/>
              <a:buNone/>
            </a:pPr>
            <a:endParaRPr lang="en-US" dirty="0" smtClean="0">
              <a:solidFill>
                <a:srgbClr val="000066"/>
              </a:solidFill>
              <a:latin typeface="Tw Cen MT" pitchFamily="34" charset="0"/>
            </a:endParaRPr>
          </a:p>
          <a:p>
            <a:pPr marL="990600" lvl="1" indent="-53340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Transfer in kinds = $38 million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Household received (adjusted disposable income)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rgbClr val="003300"/>
              </a:buClr>
              <a:buFontTx/>
              <a:buNone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               	   	= household income + $38 mil. and 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hlink"/>
                </a:solidFill>
                <a:latin typeface="Tw Cen MT" pitchFamily="34" charset="0"/>
              </a:rPr>
              <a:t>Household actual final consumption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hlink"/>
                </a:solidFill>
                <a:latin typeface="Tw Cen MT" pitchFamily="34" charset="0"/>
              </a:rPr>
              <a:t>				= 12 + 38 = $50 million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29963" y="911980"/>
            <a:ext cx="7688263" cy="9890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rgbClr val="800000"/>
                </a:solidFill>
                <a:latin typeface="Tw Cen MT" pitchFamily="34" charset="0"/>
              </a:rPr>
              <a:t>Household final consumption expenditure account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298940" y="2050452"/>
            <a:ext cx="3635375" cy="444976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b="1" u="sng" dirty="0" smtClean="0">
                <a:latin typeface="Tw Cen MT" pitchFamily="34" charset="0"/>
              </a:rPr>
              <a:t>Uses</a:t>
            </a:r>
          </a:p>
          <a:p>
            <a:pPr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Household consumption expenditure</a:t>
            </a:r>
          </a:p>
          <a:p>
            <a:pPr eaLnBrk="1" hangingPunct="1">
              <a:buFont typeface="Wingdings" pitchFamily="2" charset="2"/>
              <a:buChar char="v"/>
            </a:pPr>
            <a:endParaRPr lang="en-US" dirty="0" smtClean="0">
              <a:latin typeface="Tw Cen MT" pitchFamily="34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en-US" dirty="0" smtClean="0">
              <a:latin typeface="Tw Cen MT" pitchFamily="34" charset="0"/>
            </a:endParaRPr>
          </a:p>
          <a:p>
            <a:pPr eaLnBrk="1" hangingPunct="1">
              <a:buClr>
                <a:srgbClr val="990033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990033"/>
                </a:solidFill>
                <a:latin typeface="Tw Cen MT" pitchFamily="34" charset="0"/>
              </a:rPr>
              <a:t>Household saving</a:t>
            </a:r>
          </a:p>
          <a:p>
            <a:pPr eaLnBrk="1" hangingPunct="1"/>
            <a:endParaRPr lang="en-US" dirty="0" smtClean="0">
              <a:solidFill>
                <a:schemeClr val="hlink"/>
              </a:solidFill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51595" y="2053626"/>
            <a:ext cx="3575050" cy="444976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b="1" u="sng" dirty="0" smtClean="0">
                <a:latin typeface="Tw Cen MT" pitchFamily="34" charset="0"/>
              </a:rPr>
              <a:t>Resources</a:t>
            </a:r>
          </a:p>
          <a:p>
            <a:pPr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Disposable income 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Compensation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Property income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3300"/>
                </a:solidFill>
                <a:latin typeface="Tw Cen MT" pitchFamily="34" charset="0"/>
              </a:rPr>
              <a:t>Current Transfer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Introduction (1)</a:t>
            </a:r>
            <a:endParaRPr lang="en-US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Household as consumer</a:t>
            </a:r>
          </a:p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Household as producer</a:t>
            </a:r>
          </a:p>
          <a:p>
            <a:pPr marL="857250" lvl="1" indent="-3937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Household Unincorporated Enterprises (HUE)</a:t>
            </a:r>
          </a:p>
          <a:p>
            <a:pPr marL="857250" lvl="1" indent="-3937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Owner of dwelling</a:t>
            </a:r>
          </a:p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Household expenditures on goods &amp; services as consumer – final consumption expenditures</a:t>
            </a:r>
          </a:p>
          <a:p>
            <a:pPr marL="463550" indent="-463550">
              <a:buClr>
                <a:srgbClr val="000066"/>
              </a:buClr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Household expenditures on goods &amp; services as producer – intermediate consumption or capital 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05929" y="1008609"/>
            <a:ext cx="7423150" cy="1057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rgbClr val="800000"/>
                </a:solidFill>
                <a:latin typeface="Tw Cen MT" pitchFamily="34" charset="0"/>
              </a:rPr>
              <a:t>Household </a:t>
            </a:r>
            <a:r>
              <a:rPr lang="en-US" sz="3600" b="1" dirty="0" smtClean="0">
                <a:solidFill>
                  <a:srgbClr val="800000"/>
                </a:solidFill>
                <a:latin typeface="Tw Cen MT" pitchFamily="34" charset="0"/>
              </a:rPr>
              <a:t>actual</a:t>
            </a:r>
            <a:r>
              <a:rPr lang="en-US" sz="3600" dirty="0" smtClean="0">
                <a:solidFill>
                  <a:srgbClr val="800000"/>
                </a:solidFill>
                <a:latin typeface="Tw Cen MT" pitchFamily="34" charset="0"/>
              </a:rPr>
              <a:t> final consumption expenditure account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1950" y="2315278"/>
            <a:ext cx="4114800" cy="411480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b="1" u="sng" dirty="0" smtClean="0">
                <a:latin typeface="Tw Cen MT" pitchFamily="34" charset="0"/>
              </a:rPr>
              <a:t>Uses</a:t>
            </a:r>
          </a:p>
          <a:p>
            <a:pPr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0066"/>
                </a:solidFill>
                <a:latin typeface="Tw Cen MT" pitchFamily="34" charset="0"/>
              </a:rPr>
              <a:t>Household actual consumption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00"/>
                </a:solidFill>
                <a:latin typeface="Tw Cen MT" pitchFamily="34" charset="0"/>
              </a:rPr>
              <a:t>Household consumption expenditure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00"/>
                </a:solidFill>
                <a:latin typeface="Tw Cen MT" pitchFamily="34" charset="0"/>
              </a:rPr>
              <a:t>Individual consumption expenditure from government and NPISH</a:t>
            </a:r>
          </a:p>
          <a:p>
            <a:pPr lvl="1" eaLnBrk="1" hangingPunct="1">
              <a:buFontTx/>
              <a:buNone/>
            </a:pPr>
            <a:r>
              <a:rPr lang="en-US" sz="2500" dirty="0" smtClean="0">
                <a:solidFill>
                  <a:srgbClr val="003300"/>
                </a:solidFill>
                <a:latin typeface="Tw Cen MT" pitchFamily="34" charset="0"/>
              </a:rPr>
              <a:t>   (</a:t>
            </a:r>
            <a:r>
              <a:rPr lang="en-US" sz="2500" b="1" dirty="0" smtClean="0">
                <a:solidFill>
                  <a:srgbClr val="003300"/>
                </a:solidFill>
                <a:latin typeface="Tw Cen MT" pitchFamily="34" charset="0"/>
              </a:rPr>
              <a:t>transfer in kinds</a:t>
            </a:r>
            <a:r>
              <a:rPr lang="en-US" sz="2500" dirty="0" smtClean="0">
                <a:solidFill>
                  <a:srgbClr val="003300"/>
                </a:solidFill>
                <a:latin typeface="Tw Cen MT" pitchFamily="34" charset="0"/>
              </a:rPr>
              <a:t>)</a:t>
            </a:r>
            <a:r>
              <a:rPr lang="en-US" sz="2500" dirty="0" smtClean="0">
                <a:solidFill>
                  <a:srgbClr val="009900"/>
                </a:solidFill>
                <a:latin typeface="Tw Cen MT" pitchFamily="34" charset="0"/>
              </a:rPr>
              <a:t> </a:t>
            </a:r>
          </a:p>
          <a:p>
            <a:pPr eaLnBrk="1" hangingPunct="1">
              <a:buClr>
                <a:srgbClr val="990033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990033"/>
                </a:solidFill>
                <a:latin typeface="Tw Cen MT" pitchFamily="34" charset="0"/>
              </a:rPr>
              <a:t>Household saving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81513" y="2309813"/>
            <a:ext cx="4114800" cy="411480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b="1" u="sng" dirty="0" smtClean="0">
                <a:latin typeface="Tw Cen MT" pitchFamily="34" charset="0"/>
              </a:rPr>
              <a:t>Resources</a:t>
            </a:r>
          </a:p>
          <a:p>
            <a:pPr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0066"/>
                </a:solidFill>
                <a:latin typeface="Tw Cen MT" pitchFamily="34" charset="0"/>
              </a:rPr>
              <a:t>Disposable income (adjusted)</a:t>
            </a:r>
          </a:p>
          <a:p>
            <a:pPr marL="688975" lvl="1" indent="-4064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00"/>
                </a:solidFill>
                <a:latin typeface="Tw Cen MT" pitchFamily="34" charset="0"/>
              </a:rPr>
              <a:t>Household disposable income</a:t>
            </a:r>
          </a:p>
          <a:p>
            <a:pPr marL="688975" lvl="1" indent="-4064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003300"/>
                </a:solidFill>
                <a:latin typeface="Tw Cen MT" pitchFamily="34" charset="0"/>
              </a:rPr>
              <a:t>Transfer in kinds from government and NPISH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818" y="913708"/>
            <a:ext cx="8230772" cy="114514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Data sources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11175" y="1851025"/>
            <a:ext cx="8229600" cy="3505200"/>
          </a:xfrm>
        </p:spPr>
        <p:txBody>
          <a:bodyPr>
            <a:normAutofit/>
          </a:bodyPr>
          <a:lstStyle/>
          <a:p>
            <a:pPr marL="1084263" indent="-5080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w Cen MT" pitchFamily="34" charset="0"/>
              </a:rPr>
              <a:t>Household consumption data from Household Income and Expenditure Survey (</a:t>
            </a:r>
            <a:r>
              <a:rPr lang="en-US" sz="2800" b="1" i="1" dirty="0" err="1" smtClean="0">
                <a:latin typeface="Tw Cen MT" pitchFamily="34" charset="0"/>
              </a:rPr>
              <a:t>Susenas</a:t>
            </a:r>
            <a:r>
              <a:rPr lang="en-US" sz="2800" dirty="0" smtClean="0">
                <a:latin typeface="Tw Cen MT" pitchFamily="34" charset="0"/>
              </a:rPr>
              <a:t>) and Household Budget Survey (</a:t>
            </a:r>
            <a:r>
              <a:rPr lang="en-US" sz="2800" b="1" i="1" dirty="0" smtClean="0">
                <a:latin typeface="Tw Cen MT" pitchFamily="34" charset="0"/>
              </a:rPr>
              <a:t>SBH</a:t>
            </a:r>
            <a:r>
              <a:rPr lang="en-US" sz="2800" dirty="0" smtClean="0">
                <a:latin typeface="Tw Cen MT" pitchFamily="34" charset="0"/>
              </a:rPr>
              <a:t>) as benchmark data;</a:t>
            </a:r>
          </a:p>
          <a:p>
            <a:pPr marL="1084263" indent="-5080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w Cen MT" pitchFamily="34" charset="0"/>
              </a:rPr>
              <a:t>Consumer Price Index (CPI) as deflator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800" dirty="0" smtClean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980" y="1168921"/>
            <a:ext cx="8229600" cy="727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Estimation method</a:t>
            </a:r>
            <a:endParaRPr lang="en-US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79425" y="2100263"/>
            <a:ext cx="8229600" cy="4953000"/>
          </a:xfrm>
        </p:spPr>
        <p:txBody>
          <a:bodyPr>
            <a:normAutofit/>
          </a:bodyPr>
          <a:lstStyle/>
          <a:p>
            <a:pPr marL="1084263" indent="-4889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w Cen MT" pitchFamily="34" charset="0"/>
              </a:rPr>
              <a:t>Special study revealed that </a:t>
            </a:r>
            <a:r>
              <a:rPr lang="en-US" sz="2800" b="1" i="1" dirty="0" err="1" smtClean="0">
                <a:latin typeface="Tw Cen MT" pitchFamily="34" charset="0"/>
              </a:rPr>
              <a:t>Susenas</a:t>
            </a:r>
            <a:r>
              <a:rPr lang="en-US" sz="2800" dirty="0" smtClean="0">
                <a:latin typeface="Tw Cen MT" pitchFamily="34" charset="0"/>
              </a:rPr>
              <a:t> data on urban household consumption is </a:t>
            </a:r>
            <a:r>
              <a:rPr lang="en-US" sz="2800" i="1" dirty="0" smtClean="0">
                <a:latin typeface="Tw Cen MT" pitchFamily="34" charset="0"/>
              </a:rPr>
              <a:t>under estimate</a:t>
            </a:r>
            <a:r>
              <a:rPr lang="en-US" sz="2800" dirty="0" smtClean="0">
                <a:latin typeface="Tw Cen MT" pitchFamily="34" charset="0"/>
              </a:rPr>
              <a:t>, while rural household consumption is representative.</a:t>
            </a:r>
          </a:p>
          <a:p>
            <a:pPr marL="1084263" indent="-488950"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w Cen MT" pitchFamily="34" charset="0"/>
              </a:rPr>
              <a:t>Adjustment being made to correct urban household consumption using ratios of consumption value based on </a:t>
            </a:r>
            <a:r>
              <a:rPr lang="en-US" sz="2800" b="1" i="1" dirty="0" smtClean="0">
                <a:latin typeface="Tw Cen MT" pitchFamily="34" charset="0"/>
              </a:rPr>
              <a:t>SBH</a:t>
            </a:r>
            <a:r>
              <a:rPr lang="en-US" sz="2800" dirty="0" smtClean="0">
                <a:latin typeface="Tw Cen MT" pitchFamily="34" charset="0"/>
              </a:rPr>
              <a:t> and urban household consumption based on </a:t>
            </a:r>
            <a:r>
              <a:rPr lang="en-US" sz="2800" b="1" i="1" dirty="0" err="1" smtClean="0">
                <a:latin typeface="Tw Cen MT" pitchFamily="34" charset="0"/>
              </a:rPr>
              <a:t>Susenas</a:t>
            </a:r>
            <a:r>
              <a:rPr lang="en-US" sz="2800" dirty="0" smtClean="0">
                <a:latin typeface="Tw Cen M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1049728"/>
            <a:ext cx="8229600" cy="113284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Flowchart of household final consumption at current price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03420" y="2623279"/>
            <a:ext cx="8113713" cy="3790950"/>
            <a:chOff x="304800" y="2819400"/>
            <a:chExt cx="6858000" cy="1792122"/>
          </a:xfrm>
        </p:grpSpPr>
        <p:sp>
          <p:nvSpPr>
            <p:cNvPr id="44" name="Rectangle 43"/>
            <p:cNvSpPr/>
            <p:nvPr/>
          </p:nvSpPr>
          <p:spPr>
            <a:xfrm>
              <a:off x="304800" y="3561183"/>
              <a:ext cx="1524000" cy="4322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w Cen MT" pitchFamily="34" charset="0"/>
                </a:rPr>
                <a:t>Household consumption (</a:t>
              </a:r>
              <a:r>
                <a:rPr lang="en-US" sz="1600" b="1" dirty="0" err="1" smtClean="0">
                  <a:solidFill>
                    <a:srgbClr val="002060"/>
                  </a:solidFill>
                  <a:latin typeface="Tw Cen MT" pitchFamily="34" charset="0"/>
                </a:rPr>
                <a:t>Susenas</a:t>
              </a:r>
              <a:r>
                <a:rPr lang="en-US" sz="1600" b="1" dirty="0" smtClean="0">
                  <a:solidFill>
                    <a:srgbClr val="002060"/>
                  </a:solidFill>
                  <a:latin typeface="Tw Cen MT" pitchFamily="34" charset="0"/>
                </a:rPr>
                <a:t>)</a:t>
              </a:r>
              <a:endParaRPr lang="en-US" sz="1600" b="1" dirty="0">
                <a:solidFill>
                  <a:srgbClr val="002060"/>
                </a:solidFill>
                <a:latin typeface="Tw Cen MT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438400" y="2862093"/>
              <a:ext cx="1066800" cy="34580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w Cen MT" pitchFamily="34" charset="0"/>
                </a:rPr>
                <a:t>Urban</a:t>
              </a:r>
              <a:endParaRPr lang="en-US" sz="1600" b="1" dirty="0">
                <a:solidFill>
                  <a:srgbClr val="002060"/>
                </a:solidFill>
                <a:latin typeface="Tw Cen MT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438400" y="4265609"/>
              <a:ext cx="1066800" cy="34580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w Cen MT" pitchFamily="34" charset="0"/>
                </a:rPr>
                <a:t>Rural</a:t>
              </a:r>
              <a:endParaRPr lang="en-US" sz="1600" b="1" dirty="0">
                <a:solidFill>
                  <a:srgbClr val="002060"/>
                </a:solidFill>
                <a:latin typeface="Tw Cen MT" pitchFamily="34" charset="0"/>
              </a:endParaRPr>
            </a:p>
          </p:txBody>
        </p:sp>
        <p:cxnSp>
          <p:nvCxnSpPr>
            <p:cNvPr id="47" name="Elbow Connector 46"/>
            <p:cNvCxnSpPr>
              <a:stCxn id="0" idx="3"/>
              <a:endCxn id="0" idx="1"/>
            </p:cNvCxnSpPr>
            <p:nvPr/>
          </p:nvCxnSpPr>
          <p:spPr>
            <a:xfrm flipV="1">
              <a:off x="1829098" y="3034785"/>
              <a:ext cx="609183" cy="742214"/>
            </a:xfrm>
            <a:prstGeom prst="bentConnector3">
              <a:avLst>
                <a:gd name="adj1" fmla="val 50000"/>
              </a:avLst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47"/>
            <p:cNvCxnSpPr>
              <a:stCxn id="0" idx="3"/>
              <a:endCxn id="0" idx="1"/>
            </p:cNvCxnSpPr>
            <p:nvPr/>
          </p:nvCxnSpPr>
          <p:spPr>
            <a:xfrm>
              <a:off x="1829098" y="3777000"/>
              <a:ext cx="609183" cy="661164"/>
            </a:xfrm>
            <a:prstGeom prst="bentConnector3">
              <a:avLst>
                <a:gd name="adj1" fmla="val 50000"/>
              </a:avLst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4038600" y="2819400"/>
              <a:ext cx="1149096" cy="4322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w Cen MT" pitchFamily="34" charset="0"/>
                </a:rPr>
                <a:t>Correction factors</a:t>
              </a:r>
              <a:endParaRPr lang="en-US" sz="1600" b="1" dirty="0">
                <a:solidFill>
                  <a:srgbClr val="002060"/>
                </a:solidFill>
                <a:latin typeface="Tw Cen MT" pitchFamily="34" charset="0"/>
              </a:endParaRPr>
            </a:p>
          </p:txBody>
        </p:sp>
        <p:cxnSp>
          <p:nvCxnSpPr>
            <p:cNvPr id="50" name="Straight Arrow Connector 49"/>
            <p:cNvCxnSpPr>
              <a:stCxn id="0" idx="3"/>
              <a:endCxn id="0" idx="1"/>
            </p:cNvCxnSpPr>
            <p:nvPr/>
          </p:nvCxnSpPr>
          <p:spPr>
            <a:xfrm>
              <a:off x="3505021" y="3034785"/>
              <a:ext cx="534041" cy="750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5791200" y="2819400"/>
              <a:ext cx="1371600" cy="4269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w Cen MT" pitchFamily="34" charset="0"/>
                </a:rPr>
                <a:t>Adjusted urban household consumption</a:t>
              </a:r>
              <a:endParaRPr lang="en-US" sz="1600" b="1" dirty="0">
                <a:solidFill>
                  <a:srgbClr val="002060"/>
                </a:solidFill>
                <a:latin typeface="Tw Cen MT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18713" y="4029758"/>
              <a:ext cx="1744087" cy="581764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itchFamily="34" charset="0"/>
                </a:rPr>
                <a:t>Household final consumption at current price</a:t>
              </a:r>
              <a:endPara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3505021" y="4428777"/>
              <a:ext cx="1878020" cy="9387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5400000">
              <a:off x="6079436" y="3632059"/>
              <a:ext cx="783340" cy="12056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0" idx="3"/>
              <a:endCxn id="0" idx="1"/>
            </p:cNvCxnSpPr>
            <p:nvPr/>
          </p:nvCxnSpPr>
          <p:spPr>
            <a:xfrm flipV="1">
              <a:off x="5187653" y="3032533"/>
              <a:ext cx="603815" cy="3002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Action Button: Information 16">
            <a:hlinkClick r:id="rId2" action="ppaction://hlinkpres?slideindex=1&amp;slidetitle=FAKTOR KOREKSI" highlightClick="1"/>
          </p:cNvPr>
          <p:cNvSpPr/>
          <p:nvPr/>
        </p:nvSpPr>
        <p:spPr>
          <a:xfrm>
            <a:off x="5037138" y="2455863"/>
            <a:ext cx="168275" cy="155575"/>
          </a:xfrm>
          <a:prstGeom prst="actionButtonInformation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Action Button: Information 17">
            <a:hlinkClick r:id="rId3" action="ppaction://hlinkpres?slideindex=1&amp;slidetitle=" highlightClick="1"/>
          </p:cNvPr>
          <p:cNvSpPr/>
          <p:nvPr/>
        </p:nvSpPr>
        <p:spPr>
          <a:xfrm>
            <a:off x="7086600" y="2473325"/>
            <a:ext cx="168275" cy="155575"/>
          </a:xfrm>
          <a:prstGeom prst="actionButtonInformation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157" y="738438"/>
            <a:ext cx="8233679" cy="129422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Flowchart of household final consumption at constant price</a:t>
            </a:r>
            <a:endParaRPr lang="en-US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604911" y="2089774"/>
            <a:ext cx="7523089" cy="4505667"/>
            <a:chOff x="1478844" y="1682042"/>
            <a:chExt cx="7089425" cy="3759198"/>
          </a:xfrm>
        </p:grpSpPr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1478844" y="1682042"/>
              <a:ext cx="7089425" cy="3759198"/>
              <a:chOff x="2430864" y="2920794"/>
              <a:chExt cx="4731936" cy="1777076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2430864" y="2920794"/>
                <a:ext cx="1260812" cy="43759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smtClean="0">
                    <a:solidFill>
                      <a:srgbClr val="002060"/>
                    </a:solidFill>
                    <a:latin typeface="Tw Cen MT" pitchFamily="34" charset="0"/>
                  </a:rPr>
                  <a:t>Adjusted urban household consumption</a:t>
                </a:r>
                <a:endParaRPr lang="en-US" sz="1600" b="1" dirty="0">
                  <a:solidFill>
                    <a:srgbClr val="002060"/>
                  </a:solidFill>
                  <a:latin typeface="Tw Cen MT" pitchFamily="34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430864" y="4324311"/>
                <a:ext cx="1127230" cy="34580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smtClean="0">
                    <a:solidFill>
                      <a:srgbClr val="002060"/>
                    </a:solidFill>
                    <a:latin typeface="Tw Cen MT" pitchFamily="34" charset="0"/>
                  </a:rPr>
                  <a:t>Rural household consumption</a:t>
                </a:r>
                <a:endParaRPr lang="en-US" sz="1600" b="1" dirty="0">
                  <a:solidFill>
                    <a:srgbClr val="002060"/>
                  </a:solidFill>
                  <a:latin typeface="Tw Cen MT" pitchFamily="34" charset="0"/>
                </a:endParaRPr>
              </a:p>
            </p:txBody>
          </p:sp>
          <p:sp>
            <p:nvSpPr>
              <p:cNvPr id="49" name="Rectangle 48">
                <a:hlinkClick r:id="rId2" action="ppaction://hlinkpres?slideindex=1&amp;slidetitle="/>
              </p:cNvPr>
              <p:cNvSpPr/>
              <p:nvPr/>
            </p:nvSpPr>
            <p:spPr>
              <a:xfrm>
                <a:off x="4224437" y="2968824"/>
                <a:ext cx="854461" cy="3458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smtClean="0">
                    <a:solidFill>
                      <a:srgbClr val="002060"/>
                    </a:solidFill>
                    <a:latin typeface="Tw Cen MT" pitchFamily="34" charset="0"/>
                  </a:rPr>
                  <a:t>CPI</a:t>
                </a:r>
                <a:endParaRPr lang="en-US" sz="1600" b="1" dirty="0">
                  <a:solidFill>
                    <a:srgbClr val="002060"/>
                  </a:solidFill>
                  <a:latin typeface="Tw Cen MT" pitchFamily="34" charset="0"/>
                </a:endParaRPr>
              </a:p>
            </p:txBody>
          </p:sp>
          <p:cxnSp>
            <p:nvCxnSpPr>
              <p:cNvPr id="50" name="Straight Arrow Connector 49"/>
              <p:cNvCxnSpPr>
                <a:stCxn id="0" idx="3"/>
                <a:endCxn id="0" idx="1"/>
              </p:cNvCxnSpPr>
              <p:nvPr/>
            </p:nvCxnSpPr>
            <p:spPr>
              <a:xfrm>
                <a:off x="3691725" y="3139927"/>
                <a:ext cx="532952" cy="1501"/>
              </a:xfrm>
              <a:prstGeom prst="straightConnector1">
                <a:avLst/>
              </a:prstGeom>
              <a:ln w="2222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50"/>
              <p:cNvSpPr/>
              <p:nvPr/>
            </p:nvSpPr>
            <p:spPr>
              <a:xfrm>
                <a:off x="5783665" y="2931469"/>
                <a:ext cx="1371600" cy="41625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smtClean="0">
                    <a:solidFill>
                      <a:srgbClr val="002060"/>
                    </a:solidFill>
                    <a:latin typeface="Tw Cen MT" pitchFamily="34" charset="0"/>
                  </a:rPr>
                  <a:t>Adj. urban household consumption constant price)</a:t>
                </a:r>
                <a:endParaRPr lang="en-US" sz="1600" b="1" dirty="0">
                  <a:solidFill>
                    <a:srgbClr val="002060"/>
                  </a:solidFill>
                  <a:latin typeface="Tw Cen MT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791200" y="4292291"/>
                <a:ext cx="1371600" cy="405579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w Cen MT" pitchFamily="34" charset="0"/>
                  </a:rPr>
                  <a:t>Household final consumption at constant price</a:t>
                </a:r>
                <a:endParaRPr lang="en-US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itchFamily="34" charset="0"/>
                </a:endParaRPr>
              </a:p>
            </p:txBody>
          </p:sp>
          <p:cxnSp>
            <p:nvCxnSpPr>
              <p:cNvPr id="54" name="Straight Arrow Connector 53"/>
              <p:cNvCxnSpPr>
                <a:stCxn id="0" idx="2"/>
                <a:endCxn id="0" idx="0"/>
              </p:cNvCxnSpPr>
              <p:nvPr/>
            </p:nvCxnSpPr>
            <p:spPr>
              <a:xfrm rot="16200000" flipH="1">
                <a:off x="6001154" y="3816505"/>
                <a:ext cx="944822" cy="7417"/>
              </a:xfrm>
              <a:prstGeom prst="straightConnector1">
                <a:avLst/>
              </a:prstGeom>
              <a:ln w="2222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0" idx="3"/>
                <a:endCxn id="0" idx="1"/>
              </p:cNvCxnSpPr>
              <p:nvPr/>
            </p:nvCxnSpPr>
            <p:spPr>
              <a:xfrm flipV="1">
                <a:off x="5078672" y="3139927"/>
                <a:ext cx="704598" cy="1501"/>
              </a:xfrm>
              <a:prstGeom prst="straightConnector1">
                <a:avLst/>
              </a:prstGeom>
              <a:ln w="2222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>
              <a:hlinkClick r:id="rId2" action="ppaction://hlinkpres?slideindex=1&amp;slidetitle="/>
            </p:cNvPr>
            <p:cNvSpPr/>
            <p:nvPr/>
          </p:nvSpPr>
          <p:spPr bwMode="auto">
            <a:xfrm>
              <a:off x="4211534" y="4651022"/>
              <a:ext cx="1280160" cy="73377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002060"/>
                  </a:solidFill>
                  <a:latin typeface="Tw Cen MT" pitchFamily="34" charset="0"/>
                </a:rPr>
                <a:t>Farmer’s term of trade index</a:t>
              </a:r>
              <a:endParaRPr lang="en-US" sz="1600" b="1" dirty="0">
                <a:solidFill>
                  <a:srgbClr val="002060"/>
                </a:solidFill>
                <a:latin typeface="Tw Cen MT" pitchFamily="34" charset="0"/>
              </a:endParaRPr>
            </a:p>
          </p:txBody>
        </p:sp>
        <p:cxnSp>
          <p:nvCxnSpPr>
            <p:cNvPr id="19" name="Straight Arrow Connector 18"/>
            <p:cNvCxnSpPr>
              <a:stCxn id="0" idx="3"/>
              <a:endCxn id="0" idx="1"/>
            </p:cNvCxnSpPr>
            <p:nvPr/>
          </p:nvCxnSpPr>
          <p:spPr>
            <a:xfrm>
              <a:off x="3167861" y="5017378"/>
              <a:ext cx="1042937" cy="0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0" idx="3"/>
              <a:endCxn id="0" idx="1"/>
            </p:cNvCxnSpPr>
            <p:nvPr/>
          </p:nvCxnSpPr>
          <p:spPr>
            <a:xfrm flipV="1">
              <a:off x="5491846" y="5012615"/>
              <a:ext cx="1020713" cy="4763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Action Button: Forward or Next 98">
            <a:hlinkClick r:id="rId3" action="ppaction://hlinkpres?slideindex=1&amp;slidetitle=" highlightClick="1"/>
          </p:cNvPr>
          <p:cNvSpPr/>
          <p:nvPr/>
        </p:nvSpPr>
        <p:spPr>
          <a:xfrm>
            <a:off x="4706938" y="5118100"/>
            <a:ext cx="146050" cy="1349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Action Button: Forward or Next 99">
            <a:hlinkClick r:id="rId4" action="ppaction://hlinkpres?slideindex=1&amp;slidetitle=" highlightClick="1"/>
          </p:cNvPr>
          <p:cNvSpPr/>
          <p:nvPr/>
        </p:nvSpPr>
        <p:spPr>
          <a:xfrm>
            <a:off x="4746625" y="2274888"/>
            <a:ext cx="147638" cy="134937"/>
          </a:xfrm>
          <a:prstGeom prst="actionButtonForwardNex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80869" y="5188418"/>
            <a:ext cx="7772400" cy="1470025"/>
          </a:xfrm>
        </p:spPr>
        <p:txBody>
          <a:bodyPr/>
          <a:lstStyle/>
          <a:p>
            <a:r>
              <a:rPr lang="en-AU" b="1" dirty="0" smtClean="0"/>
              <a:t>Thank you</a:t>
            </a:r>
            <a:endParaRPr lang="en-AU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7752" y="1244184"/>
            <a:ext cx="6527114" cy="435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Intro … </a:t>
            </a:r>
            <a:r>
              <a:rPr lang="en-US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endParaRPr lang="en-US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0243" name="Rectangle 5"/>
          <p:cNvSpPr>
            <a:spLocks noGrp="1" noChangeArrowheads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519113" indent="-519113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altLang="zh-TW" sz="3600" dirty="0" smtClean="0">
                <a:solidFill>
                  <a:srgbClr val="000066"/>
                </a:solidFill>
                <a:latin typeface="Tw Cen MT" pitchFamily="34" charset="0"/>
                <a:ea typeface="新細明體" pitchFamily="18" charset="-120"/>
              </a:rPr>
              <a:t>Concept of National</a:t>
            </a:r>
          </a:p>
          <a:p>
            <a:pPr marL="914400" lvl="1" indent="-395288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Including household expenditure </a:t>
            </a:r>
            <a:r>
              <a:rPr lang="en-US" altLang="zh-TW" dirty="0" err="1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aboad</a:t>
            </a:r>
            <a:endParaRPr lang="en-US" altLang="zh-TW" dirty="0" smtClean="0">
              <a:solidFill>
                <a:srgbClr val="003300"/>
              </a:solidFill>
              <a:latin typeface="Tw Cen MT" pitchFamily="34" charset="0"/>
              <a:ea typeface="新細明體" pitchFamily="18" charset="-120"/>
            </a:endParaRPr>
          </a:p>
          <a:p>
            <a:pPr marL="914400" lvl="1" indent="-395288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Excluding non-resident household expenditure in domestic geography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4499" y="951875"/>
            <a:ext cx="7072313" cy="1219200"/>
          </a:xfrm>
        </p:spPr>
        <p:txBody>
          <a:bodyPr/>
          <a:lstStyle/>
          <a:p>
            <a:pPr marL="517525" indent="-517525" eaLnBrk="1" hangingPunct="1"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Household final consumption expenditures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66859" y="2158584"/>
            <a:ext cx="7927047" cy="4273550"/>
          </a:xfrm>
        </p:spPr>
        <p:txBody>
          <a:bodyPr/>
          <a:lstStyle/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Domestic household consumption expenditures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Originated from domestic production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Originated from imports of goods &amp; services</a:t>
            </a:r>
            <a:endParaRPr lang="en-US" dirty="0" smtClean="0">
              <a:solidFill>
                <a:srgbClr val="000066"/>
              </a:solidFill>
              <a:latin typeface="Tw Cen MT" pitchFamily="34" charset="0"/>
            </a:endParaRPr>
          </a:p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0066"/>
                </a:solidFill>
                <a:latin typeface="Tw Cen MT" pitchFamily="34" charset="0"/>
              </a:rPr>
              <a:t>Household consumption expenditures abroad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Imports of goods and services</a:t>
            </a:r>
          </a:p>
          <a:p>
            <a:pPr eaLnBrk="1" hangingPunct="1">
              <a:defRPr/>
            </a:pPr>
            <a:endParaRPr lang="en-US" dirty="0" smtClean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87401" y="825760"/>
            <a:ext cx="80295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Expenditures … </a:t>
            </a:r>
            <a:r>
              <a:rPr lang="en-US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(2)</a:t>
            </a: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31520" y="1927274"/>
            <a:ext cx="7990449" cy="4346917"/>
          </a:xfrm>
        </p:spPr>
        <p:txBody>
          <a:bodyPr/>
          <a:lstStyle/>
          <a:p>
            <a:pPr marL="971550" lvl="1" indent="-514350"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Tw Cen MT" pitchFamily="34" charset="0"/>
              </a:rPr>
              <a:t>Goods &amp; services which owned/used/ consumed by member of household</a:t>
            </a:r>
          </a:p>
          <a:p>
            <a:pPr marL="1377950" lvl="2" indent="-406400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3300"/>
                </a:solidFill>
                <a:latin typeface="Tw Cen MT" pitchFamily="34" charset="0"/>
              </a:rPr>
              <a:t>Expenditures on foods, clothes, housing, transportation, education, health, personal goods, durable goods, etc.</a:t>
            </a:r>
          </a:p>
          <a:p>
            <a:pPr marL="971550" lvl="1" indent="-514350"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en-US" sz="3200" dirty="0" smtClean="0">
                <a:latin typeface="Tw Cen MT" pitchFamily="34" charset="0"/>
              </a:rPr>
              <a:t>Including owned production, barter, transfer from other persons/institutions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Expenditures … </a:t>
            </a:r>
            <a:r>
              <a:rPr lang="en-US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(3)</a:t>
            </a:r>
          </a:p>
        </p:txBody>
      </p:sp>
      <p:sp>
        <p:nvSpPr>
          <p:cNvPr id="6147" name="Rectangle 1029"/>
          <p:cNvSpPr>
            <a:spLocks noGrp="1" noChangeArrowheads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463550" indent="-463550" eaLnBrk="1" hangingPunct="1">
              <a:buClr>
                <a:srgbClr val="000066"/>
              </a:buClr>
              <a:buFont typeface="Wingdings" pitchFamily="2" charset="2"/>
              <a:buChar char="v"/>
            </a:pPr>
            <a:r>
              <a:rPr lang="en-US" altLang="zh-TW" dirty="0" smtClean="0">
                <a:solidFill>
                  <a:srgbClr val="000066"/>
                </a:solidFill>
                <a:latin typeface="Tw Cen MT" pitchFamily="34" charset="0"/>
                <a:ea typeface="新細明體" pitchFamily="18" charset="-120"/>
              </a:rPr>
              <a:t>Including: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Purchase of goods and services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Own used from own production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Imputed rent of own dwelling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Gifts/charities received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Cost of financial services directly charge to consumers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Insurance services, pension funds services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Household expenditures on permits, </a:t>
            </a:r>
            <a:r>
              <a:rPr lang="en-US" altLang="zh-TW" sz="2400" dirty="0" err="1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licences</a:t>
            </a: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, etc. (as purchase of services)</a:t>
            </a:r>
          </a:p>
          <a:p>
            <a:pPr lvl="1" eaLnBrk="1" hangingPunct="1"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Museum entry tickets, amusement arena,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98905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Expenditures … </a:t>
            </a:r>
            <a:r>
              <a:rPr lang="en-US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(4)</a:t>
            </a:r>
            <a:endParaRPr lang="en-US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4280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rgbClr val="000066"/>
              </a:buClr>
              <a:buFontTx/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Tw Cen MT" pitchFamily="34" charset="0"/>
                <a:ea typeface="新細明體" pitchFamily="18" charset="-120"/>
              </a:rPr>
              <a:t>Excluded</a:t>
            </a:r>
            <a:r>
              <a:rPr lang="en-US" altLang="zh-TW" dirty="0" smtClean="0">
                <a:solidFill>
                  <a:srgbClr val="000066"/>
                </a:solidFill>
                <a:latin typeface="Tw Cen MT" pitchFamily="34" charset="0"/>
                <a:ea typeface="新細明體" pitchFamily="18" charset="-120"/>
              </a:rPr>
              <a:t>:</a:t>
            </a:r>
            <a:endParaRPr lang="en-US" altLang="zh-TW" dirty="0" smtClean="0">
              <a:solidFill>
                <a:srgbClr val="000066"/>
              </a:solidFill>
              <a:latin typeface="Tw Cen MT" pitchFamily="34" charset="0"/>
              <a:ea typeface="新細明體" pitchFamily="18" charset="-120"/>
            </a:endParaRPr>
          </a:p>
          <a:p>
            <a:pPr marL="914400" lvl="1" indent="-4572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altLang="zh-TW" sz="2400" dirty="0" smtClean="0">
                <a:latin typeface="Tw Cen MT" pitchFamily="34" charset="0"/>
                <a:ea typeface="新細明體" pitchFamily="18" charset="-120"/>
              </a:rPr>
              <a:t>Transfer of goods</a:t>
            </a:r>
          </a:p>
          <a:p>
            <a:pPr marL="914400" lvl="1" indent="-4572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altLang="zh-TW" sz="2400" dirty="0" smtClean="0">
                <a:latin typeface="Tw Cen MT" pitchFamily="34" charset="0"/>
                <a:ea typeface="新細明體" pitchFamily="18" charset="-120"/>
              </a:rPr>
              <a:t>Goods and services as intermediate consumption or capital formation:</a:t>
            </a:r>
          </a:p>
          <a:p>
            <a:pPr marL="1252538" lvl="2" indent="-338138" eaLnBrk="1" hangingPunct="1">
              <a:lnSpc>
                <a:spcPct val="8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0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Household expenditures on productive activities (unincorporated enterprises)</a:t>
            </a:r>
          </a:p>
          <a:p>
            <a:pPr marL="1252538" lvl="2" indent="-338138" eaLnBrk="1" hangingPunct="1">
              <a:lnSpc>
                <a:spcPct val="8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0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Expenditures on housing repair &amp; maintenance</a:t>
            </a:r>
          </a:p>
          <a:p>
            <a:pPr marL="1252538" lvl="2" indent="-338138" eaLnBrk="1" hangingPunct="1">
              <a:lnSpc>
                <a:spcPct val="8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0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Purchase of dwelling (as gross fixed capital formation)</a:t>
            </a:r>
          </a:p>
          <a:p>
            <a:pPr marL="1252538" lvl="2" indent="-338138" eaLnBrk="1" hangingPunct="1">
              <a:lnSpc>
                <a:spcPct val="8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altLang="zh-TW" sz="2000" dirty="0" smtClean="0">
                <a:solidFill>
                  <a:srgbClr val="003300"/>
                </a:solidFill>
                <a:latin typeface="Tw Cen MT" pitchFamily="34" charset="0"/>
                <a:ea typeface="新細明體" pitchFamily="18" charset="-120"/>
              </a:rPr>
              <a:t>Expenditure/purchase on valuable goods (as gross capital formation/valuables)</a:t>
            </a:r>
          </a:p>
          <a:p>
            <a:pPr marL="914400" lvl="1" indent="-4572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altLang="zh-TW" sz="2400" dirty="0" smtClean="0">
                <a:latin typeface="Tw Cen MT" pitchFamily="34" charset="0"/>
                <a:ea typeface="新細明體" pitchFamily="18" charset="-120"/>
              </a:rPr>
              <a:t>Purchase of land</a:t>
            </a:r>
          </a:p>
          <a:p>
            <a:pPr marL="914400" lvl="1" indent="-4572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altLang="zh-TW" sz="2400" dirty="0" smtClean="0">
                <a:latin typeface="Tw Cen MT" pitchFamily="34" charset="0"/>
                <a:ea typeface="新細明體" pitchFamily="18" charset="-120"/>
              </a:rPr>
              <a:t>Expenditure on taxes, such as driver license, automotive tax, hunting &amp; fishing license, etc.</a:t>
            </a:r>
          </a:p>
          <a:p>
            <a:pPr marL="914400" lvl="1" indent="-4572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en-US" altLang="zh-TW" sz="2400" dirty="0" smtClean="0">
                <a:latin typeface="Tw Cen MT" pitchFamily="34" charset="0"/>
                <a:ea typeface="新細明體" pitchFamily="18" charset="-120"/>
              </a:rPr>
              <a:t>Current transfer (donation of money or in kinds to NPISH or other household)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6040" y="784459"/>
            <a:ext cx="8021638" cy="94148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Expenditures … </a:t>
            </a:r>
            <a:r>
              <a:rPr lang="en-US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(5)</a:t>
            </a:r>
            <a:endParaRPr lang="en-US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idx="1"/>
          </p:nvPr>
        </p:nvSpPr>
        <p:spPr>
          <a:xfrm>
            <a:off x="450166" y="1595999"/>
            <a:ext cx="8504702" cy="498316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63550" indent="-463550"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Special treatments</a:t>
            </a:r>
          </a:p>
          <a:p>
            <a:pPr marL="914400" lvl="1" indent="-457200" eaLnBrk="1" hangingPunct="1">
              <a:buClr>
                <a:srgbClr val="000066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Leasing – recorded as household purchase in cash</a:t>
            </a:r>
          </a:p>
          <a:p>
            <a:pPr marL="914400" lvl="1" indent="-457200" eaLnBrk="1" hangingPunct="1">
              <a:buClr>
                <a:srgbClr val="000066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Lottery – recorded as net of gains (winning)</a:t>
            </a:r>
          </a:p>
          <a:p>
            <a:pPr marL="914400" lvl="1" indent="-457200" eaLnBrk="1" hangingPunct="1">
              <a:buClr>
                <a:srgbClr val="000066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Imports of second-hand goods</a:t>
            </a:r>
          </a:p>
          <a:p>
            <a:pPr marL="1309688" lvl="2" indent="-395288" eaLnBrk="1" hangingPunct="1">
              <a:buClr>
                <a:srgbClr val="003300"/>
              </a:buClr>
              <a:buFont typeface="Wingdings" pitchFamily="2" charset="2"/>
              <a:buChar char="ü"/>
            </a:pPr>
            <a:r>
              <a:rPr lang="en-US" altLang="zh-TW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Treated the same as buying new stuff</a:t>
            </a:r>
          </a:p>
          <a:p>
            <a:pPr marL="1309688" lvl="2" indent="-395288" eaLnBrk="1" hangingPunct="1">
              <a:buClr>
                <a:srgbClr val="003300"/>
              </a:buClr>
              <a:buFont typeface="Wingdings" pitchFamily="2" charset="2"/>
              <a:buChar char="ü"/>
            </a:pPr>
            <a:r>
              <a:rPr lang="en-US" altLang="zh-TW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Transaction between households are not recorded</a:t>
            </a:r>
          </a:p>
          <a:p>
            <a:pPr marL="914400" lvl="1" indent="-457200" eaLnBrk="1" hangingPunct="1">
              <a:buClr>
                <a:srgbClr val="000066"/>
              </a:buClr>
              <a:buFont typeface="Wingdings" pitchFamily="2" charset="2"/>
              <a:buChar char="Ø"/>
            </a:pPr>
            <a:r>
              <a:rPr lang="en-US" altLang="zh-TW" dirty="0" smtClean="0">
                <a:solidFill>
                  <a:schemeClr val="tx2"/>
                </a:solidFill>
                <a:latin typeface="Tw Cen MT" pitchFamily="34" charset="0"/>
                <a:ea typeface="新細明體" pitchFamily="18" charset="-120"/>
              </a:rPr>
              <a:t>Fee and contribution to NPISH, labor union, professional affiliation organization – treated as current transfers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30458" y="1051888"/>
            <a:ext cx="742315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rgbClr val="800000"/>
                </a:solidFill>
                <a:latin typeface="Tw Cen MT" pitchFamily="34" charset="0"/>
              </a:rPr>
              <a:t>Classification (COICOP = </a:t>
            </a:r>
            <a:r>
              <a:rPr lang="en-US" sz="2800" i="1" dirty="0" err="1" smtClean="0">
                <a:solidFill>
                  <a:srgbClr val="800000"/>
                </a:solidFill>
                <a:latin typeface="Tw Cen MT" pitchFamily="34" charset="0"/>
              </a:rPr>
              <a:t>Clasification</a:t>
            </a:r>
            <a:r>
              <a:rPr lang="en-US" sz="2800" i="1" dirty="0" smtClean="0">
                <a:solidFill>
                  <a:srgbClr val="800000"/>
                </a:solidFill>
                <a:latin typeface="Tw Cen MT" pitchFamily="34" charset="0"/>
              </a:rPr>
              <a:t> of Individual Consumption  by Purpose</a:t>
            </a:r>
            <a:r>
              <a:rPr lang="en-US" sz="3600" dirty="0" smtClean="0">
                <a:solidFill>
                  <a:srgbClr val="800000"/>
                </a:solidFill>
                <a:latin typeface="Tw Cen MT" pitchFamily="34" charset="0"/>
              </a:rPr>
              <a:t> )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idx="1"/>
          </p:nvPr>
        </p:nvSpPr>
        <p:spPr>
          <a:xfrm>
            <a:off x="728012" y="2368446"/>
            <a:ext cx="7772400" cy="4114800"/>
          </a:xfrm>
        </p:spPr>
        <p:txBody>
          <a:bodyPr/>
          <a:lstStyle/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Tw Cen MT" pitchFamily="34" charset="0"/>
              </a:rPr>
              <a:t>Foods and non-alcoholic beverages 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Tw Cen MT" pitchFamily="34" charset="0"/>
              </a:rPr>
              <a:t>Liquor, </a:t>
            </a:r>
            <a:r>
              <a:rPr lang="en-US" sz="2800" dirty="0" err="1" smtClean="0">
                <a:solidFill>
                  <a:schemeClr val="tx2"/>
                </a:solidFill>
                <a:latin typeface="Tw Cen MT" pitchFamily="34" charset="0"/>
              </a:rPr>
              <a:t>tobbaco</a:t>
            </a:r>
            <a:r>
              <a:rPr lang="en-US" sz="2800" dirty="0" smtClean="0">
                <a:solidFill>
                  <a:schemeClr val="tx2"/>
                </a:solidFill>
                <a:latin typeface="Tw Cen MT" pitchFamily="34" charset="0"/>
              </a:rPr>
              <a:t> and narcotic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Tw Cen MT" pitchFamily="34" charset="0"/>
              </a:rPr>
              <a:t>Clothes and foot wear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Tw Cen MT" pitchFamily="34" charset="0"/>
              </a:rPr>
              <a:t>Housing, water supply, electricity, gas and other fuels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Tw Cen MT" pitchFamily="34" charset="0"/>
              </a:rPr>
              <a:t>Furniture, household appliance and other household minor repairs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bps</Template>
  <TotalTime>370</TotalTime>
  <Words>961</Words>
  <Application>Microsoft Office PowerPoint</Application>
  <PresentationFormat>On-screen Show (4:3)</PresentationFormat>
  <Paragraphs>159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bps</vt:lpstr>
      <vt:lpstr> Household Consumption Expenditure</vt:lpstr>
      <vt:lpstr>Introduction (1)</vt:lpstr>
      <vt:lpstr>Intro … (2)</vt:lpstr>
      <vt:lpstr>Household final consumption expenditures</vt:lpstr>
      <vt:lpstr>Expenditures … (2)</vt:lpstr>
      <vt:lpstr>Expenditures … (3)</vt:lpstr>
      <vt:lpstr>Expenditures … (4)</vt:lpstr>
      <vt:lpstr>Expenditures … (5)</vt:lpstr>
      <vt:lpstr>Classification (COICOP = Clasification of Individual Consumption  by Purpose )</vt:lpstr>
      <vt:lpstr>Classification … (2)</vt:lpstr>
      <vt:lpstr>Compilation method of household final consumption expenditure</vt:lpstr>
      <vt:lpstr>Household Actual Final Consumption </vt:lpstr>
      <vt:lpstr>Social transfer in kinds</vt:lpstr>
      <vt:lpstr>Transfer in kinds … (2)</vt:lpstr>
      <vt:lpstr>Transfer in kinds … (3)</vt:lpstr>
      <vt:lpstr>Transfer in kinds … (4)</vt:lpstr>
      <vt:lpstr>Transfer in kinds … (5)</vt:lpstr>
      <vt:lpstr>Transfer in kinds … (6)</vt:lpstr>
      <vt:lpstr>Household final consumption expenditure account</vt:lpstr>
      <vt:lpstr>Household actual final consumption expenditure account</vt:lpstr>
      <vt:lpstr>Data sources</vt:lpstr>
      <vt:lpstr>Estimation method</vt:lpstr>
      <vt:lpstr>Flowchart of household final consumption at current price</vt:lpstr>
      <vt:lpstr>Flowchart of household final consumption at constant price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PENGELUARAN KONSUMSI AKHIR RT</dc:title>
  <dc:creator>BPS-B</dc:creator>
  <cp:lastModifiedBy>etjih</cp:lastModifiedBy>
  <cp:revision>50</cp:revision>
  <dcterms:created xsi:type="dcterms:W3CDTF">2009-03-24T04:26:45Z</dcterms:created>
  <dcterms:modified xsi:type="dcterms:W3CDTF">2011-10-03T07:49:56Z</dcterms:modified>
</cp:coreProperties>
</file>